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81" r:id="rId6"/>
    <p:sldId id="257" r:id="rId7"/>
    <p:sldId id="258" r:id="rId8"/>
    <p:sldId id="283" r:id="rId9"/>
    <p:sldId id="259" r:id="rId10"/>
    <p:sldId id="278" r:id="rId11"/>
    <p:sldId id="279" r:id="rId12"/>
    <p:sldId id="260" r:id="rId13"/>
    <p:sldId id="262" r:id="rId14"/>
    <p:sldId id="280" r:id="rId15"/>
    <p:sldId id="282" r:id="rId16"/>
    <p:sldId id="284" r:id="rId17"/>
    <p:sldId id="285" r:id="rId18"/>
    <p:sldId id="28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 varScale="1">
        <p:scale>
          <a:sx n="70" d="100"/>
          <a:sy n="70" d="100"/>
        </p:scale>
        <p:origin x="77" y="1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0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02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34" y="301599"/>
            <a:ext cx="7170246" cy="1929505"/>
          </a:xfrm>
        </p:spPr>
        <p:txBody>
          <a:bodyPr/>
          <a:lstStyle/>
          <a:p>
            <a:r>
              <a:rPr lang="en-US" dirty="0"/>
              <a:t>Spring-Mass Damper </a:t>
            </a:r>
            <a:r>
              <a:rPr lang="en-US" dirty="0" err="1"/>
              <a:t>ContROL</a:t>
            </a:r>
            <a:r>
              <a:rPr lang="en-US" dirty="0"/>
              <a:t> Schemes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434" y="2612978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Rizve Chowdhury</a:t>
            </a:r>
          </a:p>
          <a:p>
            <a:r>
              <a:rPr lang="en-US" dirty="0" err="1"/>
              <a:t>Astranis</a:t>
            </a:r>
            <a:r>
              <a:rPr lang="en-US" dirty="0"/>
              <a:t> GN&amp;C Candidate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109586"/>
            <a:ext cx="7061200" cy="1505854"/>
          </a:xfrm>
        </p:spPr>
        <p:txBody>
          <a:bodyPr/>
          <a:lstStyle/>
          <a:p>
            <a:r>
              <a:rPr lang="en-US" dirty="0"/>
              <a:t>Monte-CARLO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CBD2B-85A7-4099-BC10-8D2C75A5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320" y="1615440"/>
            <a:ext cx="7731760" cy="49479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D7C236-5690-4356-9E63-2D00CB1D479C}"/>
              </a:ext>
            </a:extLst>
          </p:cNvPr>
          <p:cNvCxnSpPr>
            <a:cxnSpLocks/>
          </p:cNvCxnSpPr>
          <p:nvPr/>
        </p:nvCxnSpPr>
        <p:spPr>
          <a:xfrm flipV="1">
            <a:off x="2814320" y="3535680"/>
            <a:ext cx="6177280" cy="239776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91DEB0-AD86-4602-B96A-87B52A9DF659}"/>
              </a:ext>
            </a:extLst>
          </p:cNvPr>
          <p:cNvCxnSpPr>
            <a:cxnSpLocks/>
          </p:cNvCxnSpPr>
          <p:nvPr/>
        </p:nvCxnSpPr>
        <p:spPr>
          <a:xfrm flipV="1">
            <a:off x="2814320" y="2926080"/>
            <a:ext cx="2387600" cy="284480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5868C2-EFB8-411E-9B64-786B801CE07B}"/>
              </a:ext>
            </a:extLst>
          </p:cNvPr>
          <p:cNvSpPr txBox="1"/>
          <p:nvPr/>
        </p:nvSpPr>
        <p:spPr>
          <a:xfrm>
            <a:off x="243840" y="4511040"/>
            <a:ext cx="3139440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Behavior of settling time is relatively insensitive to changes in system parameter. </a:t>
            </a:r>
            <a:r>
              <a:rPr lang="en-US" b="1" dirty="0">
                <a:solidFill>
                  <a:srgbClr val="FFFF00"/>
                </a:solidFill>
              </a:rPr>
              <a:t>However, energy consumption seeing changes of 30% due to +/- 20% change in input parameters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Footer Placeholder 18">
            <a:extLst>
              <a:ext uri="{FF2B5EF4-FFF2-40B4-BE49-F238E27FC236}">
                <a16:creationId xmlns:a16="http://schemas.microsoft.com/office/drawing/2014/main" id="{6F4881DD-3075-43E5-9BC9-F456BB0E69CD}"/>
              </a:ext>
            </a:extLst>
          </p:cNvPr>
          <p:cNvSpPr txBox="1">
            <a:spLocks/>
          </p:cNvSpPr>
          <p:nvPr/>
        </p:nvSpPr>
        <p:spPr>
          <a:xfrm rot="5400000">
            <a:off x="10540394" y="1407444"/>
            <a:ext cx="2770499" cy="3665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SYSTEM SIMULATION</a:t>
            </a:r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8ADC2495-BFF2-4691-A542-77B90C6CB3D9}"/>
              </a:ext>
            </a:extLst>
          </p:cNvPr>
          <p:cNvSpPr txBox="1">
            <a:spLocks/>
          </p:cNvSpPr>
          <p:nvPr/>
        </p:nvSpPr>
        <p:spPr>
          <a:xfrm>
            <a:off x="11835982" y="2636065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pPr/>
              <a:t>10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109586"/>
            <a:ext cx="7061200" cy="1505854"/>
          </a:xfrm>
        </p:spPr>
        <p:txBody>
          <a:bodyPr/>
          <a:lstStyle/>
          <a:p>
            <a:r>
              <a:rPr lang="en-US" dirty="0"/>
              <a:t>Monte-CARLO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E7663C-1565-4991-B8A1-D973A3D5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38960"/>
            <a:ext cx="8178800" cy="4622800"/>
          </a:xfrm>
          <a:prstGeom prst="rect">
            <a:avLst/>
          </a:prstGeom>
        </p:spPr>
      </p:pic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22E61E86-9CDA-4DAC-934D-CFDDCD07C121}"/>
              </a:ext>
            </a:extLst>
          </p:cNvPr>
          <p:cNvSpPr txBox="1">
            <a:spLocks/>
          </p:cNvSpPr>
          <p:nvPr/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SYSTEM SIMULATION</a:t>
            </a:r>
          </a:p>
        </p:txBody>
      </p:sp>
      <p:sp>
        <p:nvSpPr>
          <p:cNvPr id="8" name="Slide Number Placeholder 19">
            <a:extLst>
              <a:ext uri="{FF2B5EF4-FFF2-40B4-BE49-F238E27FC236}">
                <a16:creationId xmlns:a16="http://schemas.microsoft.com/office/drawing/2014/main" id="{292692CD-8045-4CE6-B376-7D5FA35AE40F}"/>
              </a:ext>
            </a:extLst>
          </p:cNvPr>
          <p:cNvSpPr txBox="1">
            <a:spLocks/>
          </p:cNvSpPr>
          <p:nvPr/>
        </p:nvSpPr>
        <p:spPr>
          <a:xfrm>
            <a:off x="11743814" y="2685973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8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0" y="109586"/>
            <a:ext cx="7061200" cy="1505854"/>
          </a:xfrm>
        </p:spPr>
        <p:txBody>
          <a:bodyPr/>
          <a:lstStyle/>
          <a:p>
            <a:r>
              <a:rPr lang="en-US" dirty="0"/>
              <a:t>Disturbance Rejection</a:t>
            </a:r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22E61E86-9CDA-4DAC-934D-CFDDCD07C121}"/>
              </a:ext>
            </a:extLst>
          </p:cNvPr>
          <p:cNvSpPr txBox="1">
            <a:spLocks/>
          </p:cNvSpPr>
          <p:nvPr/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SYSTEM SIMULATION</a:t>
            </a:r>
          </a:p>
        </p:txBody>
      </p:sp>
      <p:sp>
        <p:nvSpPr>
          <p:cNvPr id="8" name="Slide Number Placeholder 19">
            <a:extLst>
              <a:ext uri="{FF2B5EF4-FFF2-40B4-BE49-F238E27FC236}">
                <a16:creationId xmlns:a16="http://schemas.microsoft.com/office/drawing/2014/main" id="{292692CD-8045-4CE6-B376-7D5FA35AE40F}"/>
              </a:ext>
            </a:extLst>
          </p:cNvPr>
          <p:cNvSpPr txBox="1">
            <a:spLocks/>
          </p:cNvSpPr>
          <p:nvPr/>
        </p:nvSpPr>
        <p:spPr>
          <a:xfrm>
            <a:off x="11743814" y="2685973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pPr/>
              <a:t>12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8588AD-7F9C-4220-B1B3-7AE21DEC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590738"/>
            <a:ext cx="8705974" cy="48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962" y="304792"/>
            <a:ext cx="6573382" cy="575890"/>
          </a:xfrm>
        </p:spPr>
        <p:txBody>
          <a:bodyPr/>
          <a:lstStyle/>
          <a:p>
            <a:r>
              <a:rPr lang="en-US" dirty="0"/>
              <a:t>SENSITIVITY STUDY CONCLUSIONS</a:t>
            </a:r>
            <a:br>
              <a:rPr lang="en-US" dirty="0"/>
            </a:b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CADC5-37E0-47F3-9F43-61F519EC5252}"/>
              </a:ext>
            </a:extLst>
          </p:cNvPr>
          <p:cNvCxnSpPr/>
          <p:nvPr/>
        </p:nvCxnSpPr>
        <p:spPr>
          <a:xfrm flipH="1">
            <a:off x="5984240" y="5313680"/>
            <a:ext cx="12598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E6203D1-07A0-4220-BDCD-DFEA660DC5AB}"/>
              </a:ext>
            </a:extLst>
          </p:cNvPr>
          <p:cNvSpPr/>
          <p:nvPr/>
        </p:nvSpPr>
        <p:spPr>
          <a:xfrm>
            <a:off x="4177962" y="128607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lphaUcParenR"/>
            </a:pPr>
            <a:r>
              <a:rPr lang="en-US" dirty="0">
                <a:solidFill>
                  <a:srgbClr val="FFFF00"/>
                </a:solidFill>
              </a:rPr>
              <a:t>Control policies based on minimizing energy or time is not viable under uncertainty of system parameters.</a:t>
            </a:r>
          </a:p>
          <a:p>
            <a:pPr marL="342900" indent="-342900">
              <a:buAutoNum type="alphaUcParenR"/>
            </a:pPr>
            <a:endParaRPr lang="en-US" dirty="0">
              <a:solidFill>
                <a:srgbClr val="FFFF00"/>
              </a:solidFill>
            </a:endParaRPr>
          </a:p>
          <a:p>
            <a:pPr marL="342900" indent="-342900">
              <a:buAutoNum type="alphaUcParenR"/>
            </a:pPr>
            <a:r>
              <a:rPr lang="en-US" dirty="0">
                <a:solidFill>
                  <a:srgbClr val="FFFF00"/>
                </a:solidFill>
              </a:rPr>
              <a:t>Optimal control designed for nominal parameters </a:t>
            </a:r>
            <a:r>
              <a:rPr lang="en-US" b="1" dirty="0">
                <a:solidFill>
                  <a:srgbClr val="FFFF00"/>
                </a:solidFill>
              </a:rPr>
              <a:t>will </a:t>
            </a:r>
            <a:r>
              <a:rPr lang="en-US" dirty="0">
                <a:solidFill>
                  <a:srgbClr val="FFFF00"/>
                </a:solidFill>
              </a:rPr>
              <a:t>not function well under variations of system parameters.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C) Settling time and other transient measures seem to be robust under variation of system parameters.</a:t>
            </a:r>
          </a:p>
        </p:txBody>
      </p:sp>
    </p:spTree>
    <p:extLst>
      <p:ext uri="{BB962C8B-B14F-4D97-AF65-F5344CB8AC3E}">
        <p14:creationId xmlns:p14="http://schemas.microsoft.com/office/powerpoint/2010/main" val="49957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962" y="304792"/>
            <a:ext cx="6573382" cy="575890"/>
          </a:xfrm>
        </p:spPr>
        <p:txBody>
          <a:bodyPr/>
          <a:lstStyle/>
          <a:p>
            <a:r>
              <a:rPr lang="en-US" dirty="0"/>
              <a:t>PI Control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CADC5-37E0-47F3-9F43-61F519EC5252}"/>
              </a:ext>
            </a:extLst>
          </p:cNvPr>
          <p:cNvCxnSpPr/>
          <p:nvPr/>
        </p:nvCxnSpPr>
        <p:spPr>
          <a:xfrm flipH="1">
            <a:off x="5984240" y="5313680"/>
            <a:ext cx="12598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E6203D1-07A0-4220-BDCD-DFEA660DC5AB}"/>
              </a:ext>
            </a:extLst>
          </p:cNvPr>
          <p:cNvSpPr/>
          <p:nvPr/>
        </p:nvSpPr>
        <p:spPr>
          <a:xfrm>
            <a:off x="6478298" y="1248300"/>
            <a:ext cx="52549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The size of the system (i.e. system has to fit within an envelope) will dictate how PI is implemented. </a:t>
            </a:r>
            <a:r>
              <a:rPr lang="en-US" b="1" dirty="0">
                <a:solidFill>
                  <a:srgbClr val="FFFF00"/>
                </a:solidFill>
              </a:rPr>
              <a:t>However, if low latency and high fidelity control is required, it can be achieved with a solenoids and a regulator circuit </a:t>
            </a:r>
            <a:r>
              <a:rPr lang="en-US" dirty="0">
                <a:solidFill>
                  <a:srgbClr val="FFFF00"/>
                </a:solidFill>
              </a:rPr>
              <a:t>(without the need for a microcontroller). This frees up computing resources to focus on fault detection and recovery.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EEE567-EA91-42CE-A6BE-640FD3CA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0" y="1248300"/>
            <a:ext cx="6242956" cy="52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29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991" y="362788"/>
            <a:ext cx="6573382" cy="575890"/>
          </a:xfrm>
        </p:spPr>
        <p:txBody>
          <a:bodyPr/>
          <a:lstStyle/>
          <a:p>
            <a:r>
              <a:rPr lang="en-US" dirty="0"/>
              <a:t>Regulator Circuit</a:t>
            </a:r>
            <a:br>
              <a:rPr lang="en-US" dirty="0"/>
            </a:b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CADC5-37E0-47F3-9F43-61F519EC5252}"/>
              </a:ext>
            </a:extLst>
          </p:cNvPr>
          <p:cNvCxnSpPr/>
          <p:nvPr/>
        </p:nvCxnSpPr>
        <p:spPr>
          <a:xfrm flipH="1">
            <a:off x="5984240" y="5313680"/>
            <a:ext cx="12598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A48A311-0E0D-48D2-90CB-6197E5B7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2" y="938678"/>
            <a:ext cx="10663646" cy="555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666240"/>
            <a:ext cx="6786880" cy="2286000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FOR YOUR TIME &amp; PATIENCE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520" y="88234"/>
            <a:ext cx="2773680" cy="724561"/>
          </a:xfrm>
        </p:spPr>
        <p:txBody>
          <a:bodyPr/>
          <a:lstStyle/>
          <a:p>
            <a:r>
              <a:rPr lang="en-US" dirty="0"/>
              <a:t>Hello!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BCE15-EB89-47DD-BC71-CB8CFD5C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880" y="1398868"/>
            <a:ext cx="1647724" cy="1883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80A70-6B16-470E-827A-40AB9F7F77D4}"/>
              </a:ext>
            </a:extLst>
          </p:cNvPr>
          <p:cNvSpPr txBox="1"/>
          <p:nvPr/>
        </p:nvSpPr>
        <p:spPr>
          <a:xfrm>
            <a:off x="81280" y="612844"/>
            <a:ext cx="41579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Hi!</a:t>
            </a:r>
          </a:p>
          <a:p>
            <a:r>
              <a:rPr lang="en-US" dirty="0">
                <a:solidFill>
                  <a:srgbClr val="FFFF00"/>
                </a:solidFill>
              </a:rPr>
              <a:t>Before we deep dive into this fun little project, a few things about me: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I graduated with a Bachelors in Aerospace Engineering from the University at Buffalo.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Straight out of college, I was able to dive deep head first into GM’s high volume production BEV programs, learning lessons on how to manage expectations and thinking calmly in times of panic.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I love learning and solving problems of any and all kinds.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Look forward to getting to know everyone!</a:t>
            </a:r>
          </a:p>
        </p:txBody>
      </p:sp>
    </p:spTree>
    <p:extLst>
      <p:ext uri="{BB962C8B-B14F-4D97-AF65-F5344CB8AC3E}">
        <p14:creationId xmlns:p14="http://schemas.microsoft.com/office/powerpoint/2010/main" val="185847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89"/>
            <a:ext cx="5460457" cy="538038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System DESCRIPTION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69" y="872794"/>
            <a:ext cx="5309918" cy="2872039"/>
          </a:xfrm>
        </p:spPr>
        <p:txBody>
          <a:bodyPr/>
          <a:lstStyle/>
          <a:p>
            <a:r>
              <a:rPr lang="en-US" sz="1400" dirty="0"/>
              <a:t>Within the system boundary, there are </a:t>
            </a:r>
            <a:r>
              <a:rPr lang="en-US" sz="1400" b="1" dirty="0"/>
              <a:t>five</a:t>
            </a:r>
            <a:r>
              <a:rPr lang="en-US" sz="1400" dirty="0"/>
              <a:t> distinct elements that interact with one another:</a:t>
            </a:r>
          </a:p>
          <a:p>
            <a:pPr marL="342900" indent="-342900">
              <a:buAutoNum type="alphaUcParenR"/>
            </a:pPr>
            <a:r>
              <a:rPr lang="en-US" sz="1400" dirty="0"/>
              <a:t>Spring </a:t>
            </a:r>
          </a:p>
          <a:p>
            <a:pPr marL="342900" indent="-342900">
              <a:buAutoNum type="alphaUcParenR"/>
            </a:pPr>
            <a:r>
              <a:rPr lang="en-US" sz="1400" dirty="0"/>
              <a:t>Damper</a:t>
            </a:r>
          </a:p>
          <a:p>
            <a:pPr marL="342900" indent="-342900">
              <a:buAutoNum type="alphaUcParenR"/>
            </a:pPr>
            <a:r>
              <a:rPr lang="en-US" sz="1400" dirty="0"/>
              <a:t>Mass</a:t>
            </a:r>
          </a:p>
          <a:p>
            <a:pPr marL="342900" indent="-342900">
              <a:buAutoNum type="alphaUcParenR"/>
            </a:pPr>
            <a:r>
              <a:rPr lang="en-US" sz="1400" dirty="0"/>
              <a:t>Controller</a:t>
            </a:r>
          </a:p>
          <a:p>
            <a:pPr marL="342900" indent="-342900">
              <a:buAutoNum type="alphaUcParenR"/>
            </a:pPr>
            <a:r>
              <a:rPr lang="en-US" sz="1400" dirty="0"/>
              <a:t>Support (assumed rigid)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BD274-873A-42A7-B34E-E2AB04C5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599" y="2273472"/>
            <a:ext cx="3011805" cy="17826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2A9AB0-FF6C-4CA3-8074-173BAF709A06}"/>
              </a:ext>
            </a:extLst>
          </p:cNvPr>
          <p:cNvCxnSpPr>
            <a:cxnSpLocks/>
          </p:cNvCxnSpPr>
          <p:nvPr/>
        </p:nvCxnSpPr>
        <p:spPr>
          <a:xfrm flipH="1">
            <a:off x="7000240" y="3454818"/>
            <a:ext cx="1188720" cy="8733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8F9DB-24BD-47E1-9B99-C914F7EEB627}"/>
              </a:ext>
            </a:extLst>
          </p:cNvPr>
          <p:cNvCxnSpPr>
            <a:cxnSpLocks/>
          </p:cNvCxnSpPr>
          <p:nvPr/>
        </p:nvCxnSpPr>
        <p:spPr>
          <a:xfrm flipH="1" flipV="1">
            <a:off x="6441440" y="2702560"/>
            <a:ext cx="2225040" cy="2734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A458F1-72C8-4077-8049-10C3F567ACDA}"/>
              </a:ext>
            </a:extLst>
          </p:cNvPr>
          <p:cNvCxnSpPr>
            <a:cxnSpLocks/>
          </p:cNvCxnSpPr>
          <p:nvPr/>
        </p:nvCxnSpPr>
        <p:spPr>
          <a:xfrm flipH="1">
            <a:off x="7553960" y="3318806"/>
            <a:ext cx="1188720" cy="2238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F9EBE8-48DA-4CA3-8842-DB8A5F3F69C6}"/>
              </a:ext>
            </a:extLst>
          </p:cNvPr>
          <p:cNvCxnSpPr>
            <a:cxnSpLocks/>
          </p:cNvCxnSpPr>
          <p:nvPr/>
        </p:nvCxnSpPr>
        <p:spPr>
          <a:xfrm>
            <a:off x="9377680" y="3368249"/>
            <a:ext cx="223520" cy="2351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1BC6EA-0678-43A2-8740-96C37E7BE649}"/>
              </a:ext>
            </a:extLst>
          </p:cNvPr>
          <p:cNvCxnSpPr>
            <a:cxnSpLocks/>
          </p:cNvCxnSpPr>
          <p:nvPr/>
        </p:nvCxnSpPr>
        <p:spPr>
          <a:xfrm>
            <a:off x="9963278" y="3295632"/>
            <a:ext cx="1289934" cy="17930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6454BF-3B4F-45B3-B15E-BF1A5B93C5A8}"/>
              </a:ext>
            </a:extLst>
          </p:cNvPr>
          <p:cNvSpPr txBox="1"/>
          <p:nvPr/>
        </p:nvSpPr>
        <p:spPr>
          <a:xfrm>
            <a:off x="5385187" y="2517894"/>
            <a:ext cx="103288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Damper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FA778-E4B2-495A-B7BD-F22DCD64388F}"/>
              </a:ext>
            </a:extLst>
          </p:cNvPr>
          <p:cNvSpPr txBox="1"/>
          <p:nvPr/>
        </p:nvSpPr>
        <p:spPr>
          <a:xfrm>
            <a:off x="5924996" y="4143494"/>
            <a:ext cx="103288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Support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55A7C-89BA-4087-9BF7-8209EFE9E5DF}"/>
              </a:ext>
            </a:extLst>
          </p:cNvPr>
          <p:cNvSpPr txBox="1"/>
          <p:nvPr/>
        </p:nvSpPr>
        <p:spPr>
          <a:xfrm>
            <a:off x="6829236" y="5557520"/>
            <a:ext cx="89572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Spring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14C0C-C4C4-4674-B574-7ABC50935DE1}"/>
              </a:ext>
            </a:extLst>
          </p:cNvPr>
          <p:cNvSpPr txBox="1"/>
          <p:nvPr/>
        </p:nvSpPr>
        <p:spPr>
          <a:xfrm>
            <a:off x="9195948" y="5742186"/>
            <a:ext cx="767330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74BC0D-7D32-4338-8958-67529F64B580}"/>
              </a:ext>
            </a:extLst>
          </p:cNvPr>
          <p:cNvSpPr txBox="1"/>
          <p:nvPr/>
        </p:nvSpPr>
        <p:spPr>
          <a:xfrm>
            <a:off x="10730359" y="5046092"/>
            <a:ext cx="1334571" cy="12003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Force Output (from controller)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5FD8B-3774-466F-994B-6EED3FF341A7}"/>
              </a:ext>
            </a:extLst>
          </p:cNvPr>
          <p:cNvSpPr txBox="1"/>
          <p:nvPr/>
        </p:nvSpPr>
        <p:spPr>
          <a:xfrm>
            <a:off x="42584" y="3512496"/>
            <a:ext cx="561549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Critical assumption to system behavior are made. These are:</a:t>
            </a:r>
          </a:p>
          <a:p>
            <a:pPr marL="342900" indent="-342900">
              <a:buAutoNum type="arabicParenR"/>
            </a:pPr>
            <a:r>
              <a:rPr lang="en-US" sz="1400" dirty="0">
                <a:solidFill>
                  <a:schemeClr val="bg1"/>
                </a:solidFill>
              </a:rPr>
              <a:t>Spring obeys Hooke’s Law 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Damper behaves linearly and produces a force that is directly proportional to speed of extension/compression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Line of action of spring and damper are coincident when acting on mass (no moments on mass)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Gravity is neglected</a:t>
            </a:r>
          </a:p>
          <a:p>
            <a:pPr marL="342900" indent="-342900">
              <a:buAutoNum type="arabicParenR" startAt="2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Support is static</a:t>
            </a:r>
          </a:p>
          <a:p>
            <a:pPr marL="342900" indent="-342900">
              <a:buAutoNum type="arabicParenR" startAt="2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r>
              <a:rPr lang="en-US" sz="1400" dirty="0">
                <a:solidFill>
                  <a:schemeClr val="bg1"/>
                </a:solidFill>
              </a:rPr>
              <a:t>System parameters are known to +/- 20% of their true value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AutoNum type="arabicParenR" startAt="2"/>
            </a:pP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949" y="41494"/>
            <a:ext cx="4919354" cy="66749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56986-7DCA-43B6-A225-5E1E501F00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7754" y="926620"/>
            <a:ext cx="9008406" cy="1328236"/>
          </a:xfrm>
        </p:spPr>
        <p:txBody>
          <a:bodyPr/>
          <a:lstStyle/>
          <a:p>
            <a:r>
              <a:rPr lang="en-US" sz="2000" dirty="0"/>
              <a:t>Customer Requirement:</a:t>
            </a:r>
          </a:p>
          <a:p>
            <a:r>
              <a:rPr lang="en-US" sz="2000" dirty="0"/>
              <a:t>	</a:t>
            </a:r>
            <a:r>
              <a:rPr lang="en-US" sz="1800" dirty="0"/>
              <a:t>Build a closed-loop simulation of the system. Controller must be robust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EE3309-005B-4D76-9172-4DE94BBBBB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77754" y="2416597"/>
            <a:ext cx="9739926" cy="1328236"/>
          </a:xfrm>
        </p:spPr>
        <p:txBody>
          <a:bodyPr/>
          <a:lstStyle/>
          <a:p>
            <a:r>
              <a:rPr lang="en-US" sz="2000" dirty="0"/>
              <a:t>Engineering Requirement(s):</a:t>
            </a:r>
          </a:p>
          <a:p>
            <a:r>
              <a:rPr lang="en-US" sz="2000" dirty="0"/>
              <a:t>	</a:t>
            </a:r>
            <a:r>
              <a:rPr lang="en-US" sz="1800" dirty="0"/>
              <a:t>1) Controller must be able to track a static set-point in position. </a:t>
            </a:r>
          </a:p>
          <a:p>
            <a:r>
              <a:rPr lang="en-US" sz="1800" dirty="0"/>
              <a:t>           2) Controller must be able to negate environmental disturbances</a:t>
            </a:r>
          </a:p>
          <a:p>
            <a:r>
              <a:rPr lang="en-US" sz="1800" dirty="0"/>
              <a:t>           3) Simulation must be able to model sensor physics (i.e. delays and offsets)</a:t>
            </a:r>
          </a:p>
          <a:p>
            <a:r>
              <a:rPr lang="en-US" sz="1800" dirty="0"/>
              <a:t>           4) Simulation must be able to model actuator physics (i.e. saturation)</a:t>
            </a:r>
          </a:p>
          <a:p>
            <a:r>
              <a:rPr lang="en-US" sz="1800" dirty="0"/>
              <a:t>           5) Simulation must be able to study variation in system parameters (sensitivity)</a:t>
            </a:r>
          </a:p>
          <a:p>
            <a:r>
              <a:rPr lang="en-US" sz="1800" dirty="0"/>
              <a:t>	6) Simulation must report out on energy and force statistics versus time</a:t>
            </a:r>
          </a:p>
          <a:p>
            <a:r>
              <a:rPr lang="en-US" sz="1800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949" y="41494"/>
            <a:ext cx="4919354" cy="667498"/>
          </a:xfrm>
        </p:spPr>
        <p:txBody>
          <a:bodyPr/>
          <a:lstStyle/>
          <a:p>
            <a:r>
              <a:rPr lang="en-US" dirty="0"/>
              <a:t>CODE STRUCTURE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D46657-20DE-43AC-862A-96F28EE378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0579" y="697512"/>
            <a:ext cx="1750842" cy="66749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Main Loop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BE083B-40BE-4977-899B-E49F39DD8CD1}"/>
              </a:ext>
            </a:extLst>
          </p:cNvPr>
          <p:cNvCxnSpPr>
            <a:cxnSpLocks/>
          </p:cNvCxnSpPr>
          <p:nvPr/>
        </p:nvCxnSpPr>
        <p:spPr>
          <a:xfrm flipH="1">
            <a:off x="3647440" y="1365010"/>
            <a:ext cx="2184400" cy="126643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222758-0062-4A2E-BF26-1344C56F05F4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5372100" y="1365010"/>
            <a:ext cx="723900" cy="379423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64A3A92-1A97-4B80-B0BA-8B4E4BE29D09}"/>
              </a:ext>
            </a:extLst>
          </p:cNvPr>
          <p:cNvSpPr txBox="1">
            <a:spLocks/>
          </p:cNvSpPr>
          <p:nvPr/>
        </p:nvSpPr>
        <p:spPr>
          <a:xfrm>
            <a:off x="2507859" y="2619960"/>
            <a:ext cx="1750842" cy="667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CCCCFD-35C7-4F16-86BD-FD341015E912}"/>
              </a:ext>
            </a:extLst>
          </p:cNvPr>
          <p:cNvSpPr txBox="1">
            <a:spLocks/>
          </p:cNvSpPr>
          <p:nvPr/>
        </p:nvSpPr>
        <p:spPr>
          <a:xfrm>
            <a:off x="4739640" y="5159241"/>
            <a:ext cx="1264920" cy="667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8C3BC67A-54D0-49F7-8488-F78E68FA881F}"/>
              </a:ext>
            </a:extLst>
          </p:cNvPr>
          <p:cNvSpPr txBox="1">
            <a:spLocks/>
          </p:cNvSpPr>
          <p:nvPr/>
        </p:nvSpPr>
        <p:spPr>
          <a:xfrm>
            <a:off x="6971421" y="3429000"/>
            <a:ext cx="1879980" cy="667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51C901-029E-41A6-A1DE-5957A08CC8E1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4258701" y="2953709"/>
            <a:ext cx="2712720" cy="809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A25270-C74A-46F1-B07F-1C0E22707F4B}"/>
              </a:ext>
            </a:extLst>
          </p:cNvPr>
          <p:cNvCxnSpPr>
            <a:cxnSpLocks/>
          </p:cNvCxnSpPr>
          <p:nvPr/>
        </p:nvCxnSpPr>
        <p:spPr>
          <a:xfrm flipV="1">
            <a:off x="5703035" y="1336467"/>
            <a:ext cx="1025425" cy="38342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E0D47A-38C3-45D0-89F3-DD16A88A20A4}"/>
              </a:ext>
            </a:extLst>
          </p:cNvPr>
          <p:cNvCxnSpPr>
            <a:cxnSpLocks/>
          </p:cNvCxnSpPr>
          <p:nvPr/>
        </p:nvCxnSpPr>
        <p:spPr>
          <a:xfrm flipH="1" flipV="1">
            <a:off x="4050516" y="3287458"/>
            <a:ext cx="1170063" cy="18717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0ADE49-EC1C-46F4-9499-2E5F7E796BB4}"/>
              </a:ext>
            </a:extLst>
          </p:cNvPr>
          <p:cNvCxnSpPr>
            <a:cxnSpLocks/>
            <a:stCxn id="20" idx="2"/>
            <a:endCxn id="21" idx="1"/>
          </p:cNvCxnSpPr>
          <p:nvPr/>
        </p:nvCxnSpPr>
        <p:spPr>
          <a:xfrm>
            <a:off x="3383280" y="3287458"/>
            <a:ext cx="1356360" cy="220553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CEF5AC-D23B-42FB-B38A-C1D38AA10088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841131" y="1365012"/>
            <a:ext cx="1070280" cy="2063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9886C3D2-937A-49F9-B00A-C0ABEBBA9271}"/>
              </a:ext>
            </a:extLst>
          </p:cNvPr>
          <p:cNvSpPr txBox="1">
            <a:spLocks/>
          </p:cNvSpPr>
          <p:nvPr/>
        </p:nvSpPr>
        <p:spPr>
          <a:xfrm>
            <a:off x="2164846" y="708992"/>
            <a:ext cx="1910862" cy="667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Parameters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CCD0922-636B-4180-A7BC-0CF1EB61CF99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 flipV="1">
            <a:off x="4075708" y="1031261"/>
            <a:ext cx="1144871" cy="114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0C95B93-C7EA-4215-A220-732AE796CA67}"/>
              </a:ext>
            </a:extLst>
          </p:cNvPr>
          <p:cNvSpPr txBox="1"/>
          <p:nvPr/>
        </p:nvSpPr>
        <p:spPr>
          <a:xfrm>
            <a:off x="7245285" y="753413"/>
            <a:ext cx="47414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Code was separated into modules based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on whether they required to maintain a state.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If the particular aspect of the code required a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“memory” then it was separated into a distinct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Abadi" panose="020B0604020104020204" pitchFamily="34" charset="0"/>
              </a:rPr>
              <a:t>module and made into a class.</a:t>
            </a:r>
          </a:p>
        </p:txBody>
      </p:sp>
    </p:spTree>
    <p:extLst>
      <p:ext uri="{BB962C8B-B14F-4D97-AF65-F5344CB8AC3E}">
        <p14:creationId xmlns:p14="http://schemas.microsoft.com/office/powerpoint/2010/main" val="281180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126905"/>
            <a:ext cx="10622844" cy="580030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IDEAL CLOSED LOOP SIMULATION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CB8FA-5321-4549-94F9-D83A2744A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723238"/>
            <a:ext cx="10622844" cy="56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126905"/>
            <a:ext cx="10622844" cy="580030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Closed Loop SIMULATION (Noisy SENSOR)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F68EF-B73A-4187-ACDB-E6F184CA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861395"/>
            <a:ext cx="10220960" cy="56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47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15" y="53089"/>
            <a:ext cx="11694161" cy="809445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Closed Loop SIMULATION (Noisy SENSOR &amp; Actuator)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SYSTEN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CECD40-D3E5-458A-828E-354AD7D9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5" y="862534"/>
            <a:ext cx="11286804" cy="56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5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962" y="304792"/>
            <a:ext cx="6573382" cy="575890"/>
          </a:xfrm>
        </p:spPr>
        <p:txBody>
          <a:bodyPr/>
          <a:lstStyle/>
          <a:p>
            <a:r>
              <a:rPr lang="en-US" dirty="0"/>
              <a:t>PRELIMINARY CONCLUSIONS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SYSTEM SIMULATION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BF206B-915E-4D42-BECB-0822CD5D4B7A}"/>
              </a:ext>
            </a:extLst>
          </p:cNvPr>
          <p:cNvSpPr txBox="1"/>
          <p:nvPr/>
        </p:nvSpPr>
        <p:spPr>
          <a:xfrm>
            <a:off x="4177961" y="762000"/>
            <a:ext cx="73410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dirty="0">
                <a:solidFill>
                  <a:srgbClr val="FFFF00"/>
                </a:solidFill>
              </a:rPr>
              <a:t>PI control proved to be robust with the sensor physics integrated. Sole control using a proportional scheme does not allow for set-point tracking. Integral control was implemented using a simple numerical quadrature scheme</a:t>
            </a:r>
          </a:p>
          <a:p>
            <a:pPr marL="342900" indent="-342900">
              <a:buAutoNum type="alphaUcParenR"/>
            </a:pPr>
            <a:endParaRPr lang="en-US" dirty="0">
              <a:solidFill>
                <a:srgbClr val="FFFF00"/>
              </a:solidFill>
            </a:endParaRPr>
          </a:p>
          <a:p>
            <a:pPr marL="342900" indent="-342900">
              <a:buAutoNum type="alphaUcParenR"/>
            </a:pPr>
            <a:r>
              <a:rPr lang="en-US" dirty="0">
                <a:solidFill>
                  <a:srgbClr val="FFFF00"/>
                </a:solidFill>
              </a:rPr>
              <a:t>Simulating the saturated actuator showed that this actuator cannot support tracking any set-point above 1 m. </a:t>
            </a:r>
            <a:br>
              <a:rPr lang="en-US" dirty="0">
                <a:solidFill>
                  <a:srgbClr val="FFFF00"/>
                </a:solidFill>
              </a:rPr>
            </a:b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This can be proved by drawing a FBD on the mass. When all the kinetic energy is exhausted by the damper, it can be seen that a steady-state force of F &gt; </a:t>
            </a:r>
            <a:r>
              <a:rPr lang="en-US" dirty="0" err="1">
                <a:solidFill>
                  <a:srgbClr val="FFFF00"/>
                </a:solidFill>
              </a:rPr>
              <a:t>kX_set</a:t>
            </a:r>
            <a:r>
              <a:rPr lang="en-US" dirty="0">
                <a:solidFill>
                  <a:srgbClr val="FFFF00"/>
                </a:solidFill>
              </a:rPr>
              <a:t> is required to push the mass towards </a:t>
            </a:r>
            <a:r>
              <a:rPr lang="en-US" dirty="0" err="1">
                <a:solidFill>
                  <a:srgbClr val="FFFF00"/>
                </a:solidFill>
              </a:rPr>
              <a:t>X_set</a:t>
            </a:r>
            <a:r>
              <a:rPr lang="en-US" dirty="0">
                <a:solidFill>
                  <a:srgbClr val="FFFF00"/>
                </a:solidFill>
              </a:rPr>
              <a:t>, the position set point. At 1 N, we can only track </a:t>
            </a:r>
            <a:r>
              <a:rPr lang="en-US" dirty="0" err="1">
                <a:solidFill>
                  <a:srgbClr val="FFFF00"/>
                </a:solidFill>
              </a:rPr>
              <a:t>X_set</a:t>
            </a:r>
            <a:r>
              <a:rPr lang="en-US" dirty="0">
                <a:solidFill>
                  <a:srgbClr val="FFFF00"/>
                </a:solidFill>
              </a:rPr>
              <a:t> &lt; 0.33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9F91F6-B24B-439B-BC14-BD7C1D0E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784" y="4429760"/>
            <a:ext cx="3915410" cy="227584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A180DB-9662-48F1-9A38-B89CBC69FADE}"/>
              </a:ext>
            </a:extLst>
          </p:cNvPr>
          <p:cNvCxnSpPr>
            <a:cxnSpLocks/>
          </p:cNvCxnSpPr>
          <p:nvPr/>
        </p:nvCxnSpPr>
        <p:spPr>
          <a:xfrm flipH="1">
            <a:off x="5984240" y="5723413"/>
            <a:ext cx="1168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3F3D13-87E4-4616-934E-844F8920EB3F}"/>
              </a:ext>
            </a:extLst>
          </p:cNvPr>
          <p:cNvSpPr txBox="1"/>
          <p:nvPr/>
        </p:nvSpPr>
        <p:spPr>
          <a:xfrm>
            <a:off x="6365240" y="5763814"/>
            <a:ext cx="78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kX</a:t>
            </a:r>
            <a:r>
              <a:rPr lang="en-US" dirty="0"/>
              <a:t>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CADC5-37E0-47F3-9F43-61F519EC5252}"/>
              </a:ext>
            </a:extLst>
          </p:cNvPr>
          <p:cNvCxnSpPr/>
          <p:nvPr/>
        </p:nvCxnSpPr>
        <p:spPr>
          <a:xfrm flipH="1">
            <a:off x="5984240" y="5313680"/>
            <a:ext cx="12598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A015F0-E173-4291-AE99-9B648DFA901D}"/>
              </a:ext>
            </a:extLst>
          </p:cNvPr>
          <p:cNvSpPr txBox="1"/>
          <p:nvPr/>
        </p:nvSpPr>
        <p:spPr>
          <a:xfrm>
            <a:off x="6306820" y="4741227"/>
            <a:ext cx="675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 N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sharepoint/v3"/>
    <ds:schemaRef ds:uri="http://schemas.microsoft.com/office/2006/metadata/properties"/>
    <ds:schemaRef ds:uri="http://purl.org/dc/terms/"/>
    <ds:schemaRef ds:uri="230e9df3-be65-4c73-a93b-d1236ebd677e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743</Words>
  <Application>Microsoft Office PowerPoint</Application>
  <PresentationFormat>Widescreen</PresentationFormat>
  <Paragraphs>112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Abadi</vt:lpstr>
      <vt:lpstr>Arial</vt:lpstr>
      <vt:lpstr>Calibri</vt:lpstr>
      <vt:lpstr>Century Gothic Bold</vt:lpstr>
      <vt:lpstr>Courier New</vt:lpstr>
      <vt:lpstr>Daytona Pro Light</vt:lpstr>
      <vt:lpstr>Office Theme</vt:lpstr>
      <vt:lpstr>Spring-Mass Damper ContROL Schemes</vt:lpstr>
      <vt:lpstr>Hello!</vt:lpstr>
      <vt:lpstr>System DESCRIPTION</vt:lpstr>
      <vt:lpstr>Problem DEFINITION</vt:lpstr>
      <vt:lpstr>CODE STRUCTURE</vt:lpstr>
      <vt:lpstr>IDEAL CLOSED LOOP SIMULATION </vt:lpstr>
      <vt:lpstr>Closed Loop SIMULATION (Noisy SENSOR)</vt:lpstr>
      <vt:lpstr>Closed Loop SIMULATION (Noisy SENSOR &amp; Actuator)</vt:lpstr>
      <vt:lpstr>PRELIMINARY CONCLUSIONS</vt:lpstr>
      <vt:lpstr>Monte-CARLO Analysis</vt:lpstr>
      <vt:lpstr>Monte-CARLO Analysis</vt:lpstr>
      <vt:lpstr>Disturbance Rejection</vt:lpstr>
      <vt:lpstr>SENSITIVITY STUDY CONCLUSIONS </vt:lpstr>
      <vt:lpstr>PI Control IMPLEMENTATION </vt:lpstr>
      <vt:lpstr>Regulator Circuit </vt:lpstr>
      <vt:lpstr>Thank you FOR YOUR TIME &amp; PATIENCE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2024-01-29T15:25:46Z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